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p:restoredTop sz="93539"/>
  </p:normalViewPr>
  <p:slideViewPr>
    <p:cSldViewPr snapToGrid="0" snapToObjects="1">
      <p:cViewPr>
        <p:scale>
          <a:sx n="88" d="100"/>
          <a:sy n="88" d="100"/>
        </p:scale>
        <p:origin x="1530" y="450"/>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2/25/2021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7" descr="ENA Powerpoint Page Banner.jpg">
            <a:extLst>
              <a:ext uri="{FF2B5EF4-FFF2-40B4-BE49-F238E27FC236}">
                <a16:creationId xmlns:a16="http://schemas.microsoft.com/office/drawing/2014/main" id="{FC8A4D4D-7930-4864-AA99-629BA66BDF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335360" y="188640"/>
            <a:ext cx="9505056"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G9 Issue 8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25 February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p:nvPr>
        </p:nvSpPr>
        <p:spPr>
          <a:xfrm>
            <a:off x="309564" y="188914"/>
            <a:ext cx="7129463" cy="719137"/>
          </a:xfrm>
        </p:spPr>
        <p:txBody>
          <a:bodyPr/>
          <a:lstStyle/>
          <a:p>
            <a:pPr eaLnBrk="1" hangingPunct="1">
              <a:defRPr/>
            </a:pPr>
            <a:r>
              <a:rPr sz="2400" dirty="0"/>
              <a:t>ENA EREC G9 Issue 8 2021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137525" cy="282129"/>
          </a:xfrm>
          <a:ln/>
        </p:spPr>
        <p:txBody>
          <a:bodyPr>
            <a:spAutoFit/>
          </a:bodyPr>
          <a:lstStyle/>
          <a:p>
            <a:pPr algn="ctr">
              <a:spcBef>
                <a:spcPct val="50000"/>
              </a:spcBef>
              <a:buFont typeface="Arial" panose="020B0604020202020204" pitchFamily="34" charset="0"/>
              <a:buNone/>
            </a:pPr>
            <a:r>
              <a:rPr lang="en-GB" altLang="en-US" sz="2400" b="1" u="sng" dirty="0">
                <a:solidFill>
                  <a:srgbClr val="1F538D"/>
                </a:solidFill>
                <a:cs typeface="Arial" panose="020B0604020202020204" pitchFamily="34" charset="0"/>
              </a:rPr>
              <a:t>Voltage testing devices</a:t>
            </a: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895601"/>
            <a:ext cx="11438731" cy="64611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Guidance regarding procurement, approval and use of voltage testing devices, including voltage presence indicating systems</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296069" y="3868740"/>
            <a:ext cx="3889375" cy="187801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0" lvl="1" indent="0">
              <a:spcBef>
                <a:spcPct val="0"/>
              </a:spcBef>
              <a:spcAft>
                <a:spcPts val="600"/>
              </a:spcAft>
              <a:buNone/>
              <a:defRPr/>
            </a:pPr>
            <a:r>
              <a:rPr lang="en-GB" altLang="en-US" sz="1400" dirty="0">
                <a:solidFill>
                  <a:srgbClr val="1F538D"/>
                </a:solidFill>
              </a:rPr>
              <a:t>Guidance is provided regarding procurement, approval and use of voltage testing devices, including voltage presence indicating systems.</a:t>
            </a:r>
          </a:p>
          <a:p>
            <a:pPr marL="0" lvl="1" indent="0">
              <a:spcBef>
                <a:spcPct val="0"/>
              </a:spcBef>
              <a:buNone/>
              <a:defRPr/>
            </a:pPr>
            <a:r>
              <a:rPr lang="en-GB" altLang="en-US" sz="1400" dirty="0">
                <a:solidFill>
                  <a:srgbClr val="1F538D"/>
                </a:solidFill>
              </a:rPr>
              <a:t>Insulator-testing instruments and voltage testing devices for pole top metalwork during live line work are not covered in this document.</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3868740"/>
            <a:ext cx="4032250" cy="1978025"/>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1</a:t>
            </a:r>
            <a:r>
              <a:rPr lang="en-GB" altLang="en-US" sz="1400" baseline="30000" dirty="0">
                <a:solidFill>
                  <a:srgbClr val="1F538D"/>
                </a:solidFill>
              </a:rPr>
              <a:t>st</a:t>
            </a:r>
            <a:r>
              <a:rPr lang="en-GB" altLang="en-US" sz="1400" dirty="0">
                <a:solidFill>
                  <a:srgbClr val="1F538D"/>
                </a:solidFill>
              </a:rPr>
              <a:t> issued: not known</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1978, Issue 6 published</a:t>
            </a:r>
          </a:p>
          <a:p>
            <a:pPr marL="285750" lvl="1" indent="-285750">
              <a:spcBef>
                <a:spcPts val="200"/>
              </a:spcBef>
              <a:buFont typeface="Arial" panose="020B0604020202020204" pitchFamily="34" charset="0"/>
              <a:buChar char="•"/>
              <a:defRPr/>
            </a:pPr>
            <a:r>
              <a:rPr lang="en-GB" altLang="en-US" sz="1400" dirty="0">
                <a:solidFill>
                  <a:srgbClr val="1F538D"/>
                </a:solidFill>
              </a:rPr>
              <a:t>2012: Major revision with addition of enhanced guidance on procurement, approval and use as a result of disbanding of the Approvals Panel</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2021: Minor revision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2536599"/>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PURPOSE</a:t>
            </a:r>
            <a:endParaRPr lang="en-GB" altLang="en-US" sz="1800" b="1" dirty="0">
              <a:solidFill>
                <a:srgbClr val="1F538D"/>
              </a:solidFill>
              <a:cs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p:nvPr>
        </p:nvSpPr>
        <p:spPr>
          <a:xfrm>
            <a:off x="367505" y="188914"/>
            <a:ext cx="7129463" cy="719137"/>
          </a:xfrm>
        </p:spPr>
        <p:txBody>
          <a:bodyPr/>
          <a:lstStyle/>
          <a:p>
            <a:pPr eaLnBrk="1" hangingPunct="1">
              <a:defRPr/>
            </a:pPr>
            <a:r>
              <a:rPr sz="2400" dirty="0"/>
              <a:t>ENA EREC G9 Issue 8 2021</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5" y="1328737"/>
            <a:ext cx="8068924"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Scope of document extended to include voltage presence indicating systems (VPIS)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Clarification that guidance is limited to voltage detection devices that meet BS EN 61243 and VPIS systems that that meet BS EN 62271-206</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Additional guidance on device selection for:</a:t>
            </a:r>
          </a:p>
          <a:p>
            <a:pPr lvl="3">
              <a:spcBef>
                <a:spcPct val="0"/>
              </a:spcBef>
              <a:buFont typeface="Wingdings" panose="05000000000000000000" pitchFamily="2" charset="2"/>
              <a:buChar char="§"/>
            </a:pPr>
            <a:r>
              <a:rPr lang="en-GB" altLang="en-US" sz="1600" dirty="0">
                <a:solidFill>
                  <a:srgbClr val="1F538D"/>
                </a:solidFill>
                <a:cs typeface="Times New Roman" panose="02020603050405020304" pitchFamily="18" charset="0"/>
              </a:rPr>
              <a:t>Climatic categories</a:t>
            </a:r>
          </a:p>
          <a:p>
            <a:pPr lvl="3">
              <a:spcBef>
                <a:spcPct val="0"/>
              </a:spcBef>
              <a:buFont typeface="Wingdings" panose="05000000000000000000" pitchFamily="2" charset="2"/>
              <a:buChar char="§"/>
            </a:pPr>
            <a:r>
              <a:rPr lang="en-GB" altLang="en-US" sz="1600" dirty="0">
                <a:solidFill>
                  <a:srgbClr val="1F538D"/>
                </a:solidFill>
                <a:cs typeface="Times New Roman" panose="02020603050405020304" pitchFamily="18" charset="0"/>
              </a:rPr>
              <a:t>Options for visual/audio perception</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Additional guidance on the use of voltage detectors on unearthed systems</a:t>
            </a:r>
          </a:p>
          <a:p>
            <a:pPr lvl="1">
              <a:spcBef>
                <a:spcPts val="600"/>
              </a:spcBef>
              <a:buFont typeface="Symbol" panose="05050102010706020507" pitchFamily="18" charset="2"/>
              <a:buChar char=""/>
            </a:pPr>
            <a:endParaRPr lang="en-GB" altLang="en-US" sz="1400" dirty="0">
              <a:solidFill>
                <a:srgbClr val="1F538D"/>
              </a:solidFill>
              <a:cs typeface="Times New Roman" panose="02020603050405020304" pitchFamily="18" charset="0"/>
            </a:endParaRP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209232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b="1" dirty="0">
                <a:solidFill>
                  <a:schemeClr val="bg1"/>
                </a:solidFill>
                <a:cs typeface="Times New Roman" panose="02020603050405020304" pitchFamily="18" charset="0"/>
              </a:rPr>
              <a:t>Scope extended to include Voltage Presence Indicating Systems (VPIS)</a:t>
            </a:r>
          </a:p>
          <a:p>
            <a:pPr marL="0" indent="0">
              <a:spcBef>
                <a:spcPct val="50000"/>
              </a:spcBef>
              <a:spcAft>
                <a:spcPts val="0"/>
              </a:spcAft>
              <a:buNone/>
              <a:defRPr/>
            </a:pPr>
            <a:r>
              <a:rPr lang="en-GB" altLang="en-US" b="1" dirty="0">
                <a:solidFill>
                  <a:schemeClr val="bg1"/>
                </a:solidFill>
                <a:cs typeface="Times New Roman" panose="02020603050405020304" pitchFamily="18" charset="0"/>
              </a:rPr>
              <a:t>Additional guidance on:</a:t>
            </a:r>
          </a:p>
          <a:p>
            <a:pPr>
              <a:spcBef>
                <a:spcPts val="600"/>
              </a:spcBef>
              <a:spcAft>
                <a:spcPts val="600"/>
              </a:spcAft>
              <a:defRPr/>
            </a:pPr>
            <a:r>
              <a:rPr lang="en-GB" altLang="en-US" b="1" dirty="0">
                <a:solidFill>
                  <a:schemeClr val="bg1"/>
                </a:solidFill>
                <a:cs typeface="Times New Roman" panose="02020603050405020304" pitchFamily="18" charset="0"/>
              </a:rPr>
              <a:t>Device selection</a:t>
            </a:r>
          </a:p>
          <a:p>
            <a:pPr>
              <a:spcBef>
                <a:spcPts val="0"/>
              </a:spcBef>
              <a:spcAft>
                <a:spcPts val="600"/>
              </a:spcAft>
              <a:defRPr/>
            </a:pPr>
            <a:r>
              <a:rPr lang="en-GB" altLang="en-US" b="1" dirty="0">
                <a:solidFill>
                  <a:schemeClr val="bg1"/>
                </a:solidFill>
                <a:cs typeface="Times New Roman" panose="02020603050405020304" pitchFamily="18" charset="0"/>
              </a:rPr>
              <a:t>Use of voltage detectors on unearthed systems</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Minor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p:nvPr>
        </p:nvSpPr>
        <p:spPr>
          <a:xfrm>
            <a:off x="334962" y="188914"/>
            <a:ext cx="7129463" cy="719137"/>
          </a:xfrm>
        </p:spPr>
        <p:txBody>
          <a:bodyPr/>
          <a:lstStyle/>
          <a:p>
            <a:pPr eaLnBrk="1" hangingPunct="1">
              <a:defRPr/>
            </a:pPr>
            <a:r>
              <a:rPr sz="2400" dirty="0"/>
              <a:t>ENA EREC G9 Issue 8 2021</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Primarily, staff, who are tasked with the procurement, approval, use, storage, transport, and inspection of voltage testing and voltage presence indicating systems ENA Member Companies should review their relevant documentation and  update, as necessary</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2906048"/>
            <a:ext cx="8135937"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Although only a minor revision, the additional guidance should be useful for staff of ENA Member Companies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p:nvPr>
        </p:nvSpPr>
        <p:spPr>
          <a:xfrm>
            <a:off x="348798" y="188914"/>
            <a:ext cx="7129463" cy="719137"/>
          </a:xfrm>
        </p:spPr>
        <p:txBody>
          <a:bodyPr/>
          <a:lstStyle/>
          <a:p>
            <a:pPr>
              <a:defRPr/>
            </a:pPr>
            <a:r>
              <a:rPr sz="2400" dirty="0"/>
              <a:t>ENA EREC G9 Issue 8 2021</a:t>
            </a:r>
            <a:br>
              <a:rPr sz="2400" dirty="0">
                <a:solidFill>
                  <a:prstClr val="white"/>
                </a:solidFill>
              </a:rPr>
            </a:br>
            <a:r>
              <a:rPr sz="2400" dirty="0">
                <a:solidFill>
                  <a:prstClr val="white"/>
                </a:solidFill>
              </a:rPr>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180062537"/>
              </p:ext>
            </p:extLst>
          </p:nvPr>
        </p:nvGraphicFramePr>
        <p:xfrm>
          <a:off x="3138489" y="1916114"/>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rPr>
                        <a:t>Minor</a:t>
                      </a:r>
                      <a:endParaRPr lang="en-GB" sz="1100" kern="1200" dirty="0">
                        <a:solidFill>
                          <a:srgbClr val="000000"/>
                        </a:solidFill>
                        <a:effectLst/>
                        <a:latin typeface="+mn-lt"/>
                        <a:ea typeface="+mn-ea"/>
                        <a:cs typeface="+mn-cs"/>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Additional guidance and addition of VPIS system</a:t>
                      </a: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100" dirty="0">
                          <a:solidFill>
                            <a:srgbClr val="000000"/>
                          </a:solidFill>
                          <a:effectLst/>
                        </a:rPr>
                        <a:t>Statutory requirements unchanged</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305256" y="1268414"/>
            <a:ext cx="10038896"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lvl="1">
              <a:lnSpc>
                <a:spcPct val="150000"/>
              </a:lnSpc>
              <a:spcBef>
                <a:spcPct val="0"/>
              </a:spcBef>
              <a:buFont typeface="Symbol" panose="05050102010706020507" pitchFamily="18" charset="2"/>
              <a:buChar char=""/>
            </a:pPr>
            <a:r>
              <a:rPr lang="en-GB" altLang="en-US" sz="1800" dirty="0">
                <a:solidFill>
                  <a:srgbClr val="1F538D"/>
                </a:solidFill>
              </a:rPr>
              <a:t>ENA EREC G9 Issue 8 2021 is a minor revision of Issue 7</a:t>
            </a:r>
          </a:p>
          <a:p>
            <a:pPr lvl="1">
              <a:spcBef>
                <a:spcPts val="600"/>
              </a:spcBef>
              <a:buFont typeface="Symbol" panose="05050102010706020507" pitchFamily="18" charset="2"/>
              <a:buChar char=""/>
            </a:pPr>
            <a:r>
              <a:rPr lang="en-GB" altLang="en-US" sz="1800" dirty="0">
                <a:solidFill>
                  <a:srgbClr val="1F538D"/>
                </a:solidFill>
              </a:rPr>
              <a:t>ENA Member Companies to </a:t>
            </a:r>
            <a:r>
              <a:rPr lang="en-GB" altLang="en-US" sz="1800" dirty="0">
                <a:solidFill>
                  <a:srgbClr val="1F538D"/>
                </a:solidFill>
                <a:cs typeface="Times New Roman" panose="02020603050405020304" pitchFamily="18" charset="0"/>
              </a:rPr>
              <a:t>review their relevant documentation and operating procedures for the procurement, approval, use, storage, transport, and inspection of voltage testing and voltage presence indicating systems </a:t>
            </a:r>
            <a:endParaRPr lang="en-GB" altLang="en-US" sz="1800" dirty="0">
              <a:solidFill>
                <a:srgbClr val="1F538D"/>
              </a:solidFill>
            </a:endParaRPr>
          </a:p>
        </p:txBody>
      </p:sp>
      <p:sp>
        <p:nvSpPr>
          <p:cNvPr id="6" name="Title 2">
            <a:extLst>
              <a:ext uri="{FF2B5EF4-FFF2-40B4-BE49-F238E27FC236}">
                <a16:creationId xmlns:a16="http://schemas.microsoft.com/office/drawing/2014/main" id="{EDFE5129-6F34-4A36-B819-5D76E5C4501E}"/>
              </a:ext>
            </a:extLst>
          </p:cNvPr>
          <p:cNvSpPr>
            <a:spLocks noGrp="1"/>
          </p:cNvSpPr>
          <p:nvPr>
            <p:ph type="title"/>
          </p:nvPr>
        </p:nvSpPr>
        <p:spPr>
          <a:xfrm>
            <a:off x="305255" y="188914"/>
            <a:ext cx="7129463" cy="719137"/>
          </a:xfrm>
        </p:spPr>
        <p:txBody>
          <a:bodyPr/>
          <a:lstStyle/>
          <a:p>
            <a:pPr eaLnBrk="1" hangingPunct="1">
              <a:defRPr/>
            </a:pPr>
            <a:r>
              <a:rPr sz="2400" dirty="0"/>
              <a:t>ENA EREC G9 Issue 8 2021</a:t>
            </a:r>
            <a:br>
              <a:rPr sz="2400" dirty="0"/>
            </a:br>
            <a:r>
              <a:rPr sz="2400" dirty="0"/>
              <a:t>Revision Summary</a:t>
            </a:r>
          </a:p>
        </p:txBody>
      </p:sp>
      <p:sp>
        <p:nvSpPr>
          <p:cNvPr id="8" name="Rectangle 7">
            <a:extLst>
              <a:ext uri="{FF2B5EF4-FFF2-40B4-BE49-F238E27FC236}">
                <a16:creationId xmlns:a16="http://schemas.microsoft.com/office/drawing/2014/main" id="{24B462C5-A605-426F-9F2C-1C198511F91A}"/>
              </a:ext>
            </a:extLst>
          </p:cNvPr>
          <p:cNvSpPr/>
          <p:nvPr/>
        </p:nvSpPr>
        <p:spPr>
          <a:xfrm>
            <a:off x="2351584" y="5450771"/>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14</TotalTime>
  <Words>437</Words>
  <Application>Microsoft Office PowerPoint</Application>
  <PresentationFormat>Widescreen</PresentationFormat>
  <Paragraphs>65</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Symbol</vt:lpstr>
      <vt:lpstr>System Font Regular</vt:lpstr>
      <vt:lpstr>Wingdings</vt:lpstr>
      <vt:lpstr>Office Theme</vt:lpstr>
      <vt:lpstr>Energy Networks Association</vt:lpstr>
      <vt:lpstr>ENA EREC G9 Issue 8 2021 Revision Summary</vt:lpstr>
      <vt:lpstr>ENA EREC G9 Issue 8 2021 Revision Summary</vt:lpstr>
      <vt:lpstr>ENA EREC G9 Issue 8 2021 Revision Summary</vt:lpstr>
      <vt:lpstr>ENA EREC G9 Issue 8 2021 Revision Summary</vt:lpstr>
      <vt:lpstr>ENA EREC G9 Issue 8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Asad Ali</cp:lastModifiedBy>
  <cp:revision>2</cp:revision>
  <dcterms:created xsi:type="dcterms:W3CDTF">2021-02-25T16:00:29Z</dcterms:created>
  <dcterms:modified xsi:type="dcterms:W3CDTF">2021-02-25T16:14:45Z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